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sldIdLst>
    <p:sldId id="1674" r:id="rId2"/>
    <p:sldId id="1548" r:id="rId3"/>
    <p:sldId id="1442" r:id="rId4"/>
    <p:sldId id="1947" r:id="rId5"/>
    <p:sldId id="1618" r:id="rId6"/>
    <p:sldId id="1619" r:id="rId7"/>
    <p:sldId id="1948" r:id="rId8"/>
    <p:sldId id="1949" r:id="rId9"/>
    <p:sldId id="1950" r:id="rId10"/>
    <p:sldId id="1951" r:id="rId11"/>
    <p:sldId id="1952" r:id="rId12"/>
    <p:sldId id="1953" r:id="rId13"/>
    <p:sldId id="1973" r:id="rId14"/>
    <p:sldId id="1972" r:id="rId15"/>
    <p:sldId id="1954" r:id="rId16"/>
    <p:sldId id="1955" r:id="rId17"/>
    <p:sldId id="1956" r:id="rId18"/>
    <p:sldId id="1957" r:id="rId19"/>
    <p:sldId id="1958" r:id="rId20"/>
    <p:sldId id="1959" r:id="rId21"/>
    <p:sldId id="1960" r:id="rId22"/>
    <p:sldId id="1961" r:id="rId23"/>
    <p:sldId id="1962" r:id="rId24"/>
    <p:sldId id="1963" r:id="rId25"/>
    <p:sldId id="1964" r:id="rId26"/>
    <p:sldId id="1965" r:id="rId27"/>
    <p:sldId id="1966" r:id="rId28"/>
    <p:sldId id="1967" r:id="rId29"/>
    <p:sldId id="1670" r:id="rId30"/>
    <p:sldId id="1671" r:id="rId31"/>
    <p:sldId id="1672" r:id="rId32"/>
    <p:sldId id="292" r:id="rId33"/>
    <p:sldId id="29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FFFFAB"/>
    <a:srgbClr val="A31D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CEB4EB-3226-403C-B3A0-8FAB91369349}" v="34" dt="2026-08-14T17:39:33.9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7" autoAdjust="0"/>
  </p:normalViewPr>
  <p:slideViewPr>
    <p:cSldViewPr>
      <p:cViewPr varScale="1">
        <p:scale>
          <a:sx n="107" d="100"/>
          <a:sy n="107" d="100"/>
        </p:scale>
        <p:origin x="672" y="126"/>
      </p:cViewPr>
      <p:guideLst>
        <p:guide orient="horz" pos="2160"/>
        <p:guide pos="3840"/>
      </p:guideLst>
    </p:cSldViewPr>
  </p:slideViewPr>
  <p:outlineViewPr>
    <p:cViewPr>
      <p:scale>
        <a:sx n="33" d="100"/>
        <a:sy n="33" d="100"/>
      </p:scale>
      <p:origin x="54" y="63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C45998-F6EA-49A2-A1EC-8263BB1EC575}" type="datetimeFigureOut">
              <a:rPr lang="en-US" smtClean="0"/>
              <a:t>8/14/2026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E381B2-66CF-4101-8317-0531AEB1D31C}" type="slidenum">
              <a:rPr lang="en-US" smtClean="0"/>
              <a:t>‹#›</a:t>
            </a:fld>
            <a:endParaRPr lang="en-US"/>
          </a:p>
        </p:txBody>
      </p:sp>
    </p:spTree>
    <p:extLst>
      <p:ext uri="{BB962C8B-B14F-4D97-AF65-F5344CB8AC3E}">
        <p14:creationId xmlns:p14="http://schemas.microsoft.com/office/powerpoint/2010/main" val="2543259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Eddie Williams	~ March 1, 2026</a:t>
            </a:r>
          </a:p>
          <a:p>
            <a:r>
              <a:rPr lang="en-US" dirty="0"/>
              <a:t>	~ August 16, 2026</a:t>
            </a:r>
          </a:p>
        </p:txBody>
      </p:sp>
      <p:sp>
        <p:nvSpPr>
          <p:cNvPr id="4" name="Slide Number Placeholder 3"/>
          <p:cNvSpPr>
            <a:spLocks noGrp="1"/>
          </p:cNvSpPr>
          <p:nvPr>
            <p:ph type="sldNum" sz="quarter" idx="5"/>
          </p:nvPr>
        </p:nvSpPr>
        <p:spPr/>
        <p:txBody>
          <a:bodyPr/>
          <a:lstStyle/>
          <a:p>
            <a:fld id="{5FE381B2-66CF-4101-8317-0531AEB1D31C}" type="slidenum">
              <a:rPr lang="en-US" smtClean="0"/>
              <a:t>1</a:t>
            </a:fld>
            <a:endParaRPr lang="en-US"/>
          </a:p>
        </p:txBody>
      </p:sp>
    </p:spTree>
    <p:extLst>
      <p:ext uri="{BB962C8B-B14F-4D97-AF65-F5344CB8AC3E}">
        <p14:creationId xmlns:p14="http://schemas.microsoft.com/office/powerpoint/2010/main" val="4238206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29</a:t>
            </a:fld>
            <a:endParaRPr lang="en-US"/>
          </a:p>
        </p:txBody>
      </p:sp>
    </p:spTree>
    <p:extLst>
      <p:ext uri="{BB962C8B-B14F-4D97-AF65-F5344CB8AC3E}">
        <p14:creationId xmlns:p14="http://schemas.microsoft.com/office/powerpoint/2010/main" val="412475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30</a:t>
            </a:fld>
            <a:endParaRPr lang="en-US"/>
          </a:p>
        </p:txBody>
      </p:sp>
    </p:spTree>
    <p:extLst>
      <p:ext uri="{BB962C8B-B14F-4D97-AF65-F5344CB8AC3E}">
        <p14:creationId xmlns:p14="http://schemas.microsoft.com/office/powerpoint/2010/main" val="248067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31</a:t>
            </a:fld>
            <a:endParaRPr lang="en-US"/>
          </a:p>
        </p:txBody>
      </p:sp>
    </p:spTree>
    <p:extLst>
      <p:ext uri="{BB962C8B-B14F-4D97-AF65-F5344CB8AC3E}">
        <p14:creationId xmlns:p14="http://schemas.microsoft.com/office/powerpoint/2010/main" val="224457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32</a:t>
            </a:fld>
            <a:endParaRPr lang="en-US"/>
          </a:p>
        </p:txBody>
      </p:sp>
    </p:spTree>
    <p:extLst>
      <p:ext uri="{BB962C8B-B14F-4D97-AF65-F5344CB8AC3E}">
        <p14:creationId xmlns:p14="http://schemas.microsoft.com/office/powerpoint/2010/main" val="1411818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33</a:t>
            </a:fld>
            <a:endParaRPr lang="en-US"/>
          </a:p>
        </p:txBody>
      </p:sp>
    </p:spTree>
    <p:extLst>
      <p:ext uri="{BB962C8B-B14F-4D97-AF65-F5344CB8AC3E}">
        <p14:creationId xmlns:p14="http://schemas.microsoft.com/office/powerpoint/2010/main" val="147533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2DC477-071F-488F-B7EC-931AD21B58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2DC477-071F-488F-B7EC-931AD21B58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DC477-071F-488F-B7EC-931AD21B581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82DC477-071F-488F-B7EC-931AD21B581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2DC477-071F-488F-B7EC-931AD21B5812}"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95E75-EB2B-44DE-938C-C54E58CFF33E}"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DC477-071F-488F-B7EC-931AD21B5812}"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DC477-071F-488F-B7EC-931AD21B5812}"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682DC477-071F-488F-B7EC-931AD21B5812}" type="datetimeFigureOut">
              <a:rPr lang="en-US" smtClean="0"/>
              <a:t>8/14/2026</a:t>
            </a:fld>
            <a:endParaRPr lang="en-US"/>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0C95E75-EB2B-44DE-938C-C54E58CFF33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tudylight.org/desk/?query=mt+10:32&amp;t=kjv&amp;sr=1&amp;l=e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tudylight.org/desk/?query=mt+10:33&amp;t=kjv&amp;sr=1&amp;l=e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48000">
              <a:schemeClr val="accent3">
                <a:lumMod val="60000"/>
                <a:lumOff val="40000"/>
              </a:schemeClr>
            </a:gs>
            <a:gs pos="70000">
              <a:srgbClr val="FFFFAB"/>
            </a:gs>
            <a:gs pos="93000">
              <a:schemeClr val="accent3">
                <a:lumMod val="60000"/>
                <a:lumOff val="40000"/>
              </a:schemeClr>
            </a:gs>
          </a:gsLst>
          <a:path path="circle">
            <a:fillToRect l="20000" t="10000" r="20000" b="60000"/>
          </a:path>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8B0945-C5D4-22FC-D887-42A4C3C6EEC7}"/>
              </a:ext>
            </a:extLst>
          </p:cNvPr>
          <p:cNvPicPr>
            <a:picLocks noChangeAspect="1"/>
          </p:cNvPicPr>
          <p:nvPr/>
        </p:nvPicPr>
        <p:blipFill>
          <a:blip r:embed="rId3"/>
          <a:stretch>
            <a:fillRect/>
          </a:stretch>
        </p:blipFill>
        <p:spPr>
          <a:xfrm>
            <a:off x="3667778" y="1752600"/>
            <a:ext cx="8524222" cy="5105400"/>
          </a:xfrm>
          <a:prstGeom prst="rect">
            <a:avLst/>
          </a:prstGeom>
        </p:spPr>
      </p:pic>
      <p:sp>
        <p:nvSpPr>
          <p:cNvPr id="3" name="Content Placeholder 2"/>
          <p:cNvSpPr>
            <a:spLocks noGrp="1"/>
          </p:cNvSpPr>
          <p:nvPr>
            <p:ph sz="quarter" idx="13"/>
          </p:nvPr>
        </p:nvSpPr>
        <p:spPr>
          <a:xfrm>
            <a:off x="0" y="5943600"/>
            <a:ext cx="12192000" cy="900735"/>
          </a:xfrm>
        </p:spPr>
        <p:txBody>
          <a:bodyPr>
            <a:noAutofit/>
          </a:bodyPr>
          <a:lstStyle/>
          <a:p>
            <a:pPr marL="0" indent="0">
              <a:buClr>
                <a:srgbClr val="A379BB">
                  <a:lumMod val="75000"/>
                </a:srgbClr>
              </a:buClr>
              <a:buNone/>
            </a:pPr>
            <a:r>
              <a:rPr lang="en-US" sz="6000" b="1" i="1" dirty="0">
                <a:solidFill>
                  <a:schemeClr val="accent4"/>
                </a:solidFill>
                <a:effectLst>
                  <a:outerShdw blurRad="38100" dist="38100" dir="2700000" algn="tl">
                    <a:srgbClr val="000000">
                      <a:alpha val="43137"/>
                    </a:srgbClr>
                  </a:outerShdw>
                </a:effectLst>
              </a:rPr>
              <a:t>Matthew 16:26</a:t>
            </a:r>
          </a:p>
        </p:txBody>
      </p:sp>
      <p:sp>
        <p:nvSpPr>
          <p:cNvPr id="4" name="Title 3"/>
          <p:cNvSpPr>
            <a:spLocks noGrp="1"/>
          </p:cNvSpPr>
          <p:nvPr>
            <p:ph type="title"/>
          </p:nvPr>
        </p:nvSpPr>
        <p:spPr>
          <a:xfrm>
            <a:off x="0" y="6291"/>
            <a:ext cx="12192000" cy="6394509"/>
          </a:xfrm>
        </p:spPr>
        <p:txBody>
          <a:bodyPr/>
          <a:lstStyle/>
          <a:p>
            <a:pPr marL="0" indent="0" algn="l">
              <a:buNone/>
            </a:pPr>
            <a:r>
              <a:rPr lang="en-US" sz="6600" i="1" dirty="0">
                <a:solidFill>
                  <a:schemeClr val="accent4"/>
                </a:solidFill>
                <a:effectLst>
                  <a:outerShdw blurRad="38100" dist="38100" dir="2700000" algn="tl">
                    <a:srgbClr val="000000">
                      <a:alpha val="43137"/>
                    </a:srgbClr>
                  </a:outerShdw>
                </a:effectLst>
                <a:ea typeface="+mn-ea"/>
                <a:cs typeface="+mn-cs"/>
              </a:rPr>
              <a:t>The Priceless Incomparable Eternal Value </a:t>
            </a:r>
            <a:br>
              <a:rPr lang="en-US" sz="6600" i="1" dirty="0">
                <a:solidFill>
                  <a:schemeClr val="accent4"/>
                </a:solidFill>
                <a:effectLst>
                  <a:outerShdw blurRad="38100" dist="38100" dir="2700000" algn="tl">
                    <a:srgbClr val="000000">
                      <a:alpha val="43137"/>
                    </a:srgbClr>
                  </a:outerShdw>
                </a:effectLst>
                <a:ea typeface="+mn-ea"/>
                <a:cs typeface="+mn-cs"/>
              </a:rPr>
            </a:br>
            <a:r>
              <a:rPr lang="en-US" sz="6600" i="1" dirty="0">
                <a:solidFill>
                  <a:schemeClr val="accent4"/>
                </a:solidFill>
                <a:effectLst>
                  <a:outerShdw blurRad="38100" dist="38100" dir="2700000" algn="tl">
                    <a:srgbClr val="000000">
                      <a:alpha val="43137"/>
                    </a:srgbClr>
                  </a:outerShdw>
                </a:effectLst>
                <a:ea typeface="+mn-ea"/>
                <a:cs typeface="+mn-cs"/>
              </a:rPr>
              <a:t>God has Placed </a:t>
            </a:r>
            <a:br>
              <a:rPr lang="en-US" sz="6600" i="1" dirty="0">
                <a:solidFill>
                  <a:schemeClr val="accent4"/>
                </a:solidFill>
                <a:effectLst>
                  <a:outerShdw blurRad="38100" dist="38100" dir="2700000" algn="tl">
                    <a:srgbClr val="000000">
                      <a:alpha val="43137"/>
                    </a:srgbClr>
                  </a:outerShdw>
                </a:effectLst>
                <a:ea typeface="+mn-ea"/>
                <a:cs typeface="+mn-cs"/>
              </a:rPr>
            </a:br>
            <a:r>
              <a:rPr lang="en-US" sz="6600" i="1" dirty="0">
                <a:solidFill>
                  <a:schemeClr val="accent4"/>
                </a:solidFill>
                <a:effectLst>
                  <a:outerShdw blurRad="38100" dist="38100" dir="2700000" algn="tl">
                    <a:srgbClr val="000000">
                      <a:alpha val="43137"/>
                    </a:srgbClr>
                  </a:outerShdw>
                </a:effectLst>
                <a:ea typeface="+mn-ea"/>
                <a:cs typeface="+mn-cs"/>
              </a:rPr>
              <a:t>on Every </a:t>
            </a:r>
            <a:br>
              <a:rPr lang="en-US" sz="6600" i="1" dirty="0">
                <a:solidFill>
                  <a:schemeClr val="accent4"/>
                </a:solidFill>
                <a:effectLst>
                  <a:outerShdw blurRad="38100" dist="38100" dir="2700000" algn="tl">
                    <a:srgbClr val="000000">
                      <a:alpha val="43137"/>
                    </a:srgbClr>
                  </a:outerShdw>
                </a:effectLst>
                <a:ea typeface="+mn-ea"/>
                <a:cs typeface="+mn-cs"/>
              </a:rPr>
            </a:br>
            <a:r>
              <a:rPr lang="en-US" sz="6600" i="1" dirty="0">
                <a:solidFill>
                  <a:schemeClr val="accent4"/>
                </a:solidFill>
                <a:effectLst>
                  <a:outerShdw blurRad="38100" dist="38100" dir="2700000" algn="tl">
                    <a:srgbClr val="000000">
                      <a:alpha val="43137"/>
                    </a:srgbClr>
                  </a:outerShdw>
                </a:effectLst>
                <a:ea typeface="+mn-ea"/>
                <a:cs typeface="+mn-cs"/>
              </a:rPr>
              <a:t>Human Soul</a:t>
            </a:r>
          </a:p>
        </p:txBody>
      </p:sp>
    </p:spTree>
    <p:extLst>
      <p:ext uri="{BB962C8B-B14F-4D97-AF65-F5344CB8AC3E}">
        <p14:creationId xmlns:p14="http://schemas.microsoft.com/office/powerpoint/2010/main" val="159851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3E8A2-AC52-32A1-052C-818401B6A1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3CF9E-4957-81AD-5007-C60241BC5381}"/>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7200" b="1" dirty="0">
                <a:solidFill>
                  <a:srgbClr val="A50021"/>
                </a:solidFill>
                <a:effectLst>
                  <a:outerShdw blurRad="38100" dist="38100" dir="2700000" algn="tl">
                    <a:srgbClr val="000000">
                      <a:alpha val="43137"/>
                    </a:srgbClr>
                  </a:outerShdw>
                </a:effectLst>
                <a:latin typeface="Calibri" panose="020F0502020204030204" pitchFamily="34" charset="0"/>
              </a:rPr>
              <a:t>Eternal Nature: </a:t>
            </a:r>
          </a:p>
          <a:p>
            <a:pPr marL="45720" indent="0">
              <a:buClr>
                <a:srgbClr val="A379BB">
                  <a:lumMod val="75000"/>
                </a:srgbClr>
              </a:buClr>
              <a:buNone/>
              <a:defRPr/>
            </a:pPr>
            <a:r>
              <a:rPr lang="en-US" sz="7200" dirty="0">
                <a:solidFill>
                  <a:srgbClr val="000000"/>
                </a:solidFill>
                <a:effectLst>
                  <a:outerShdw blurRad="38100" dist="38100" dir="2700000" algn="tl">
                    <a:srgbClr val="000000">
                      <a:alpha val="43137"/>
                    </a:srgbClr>
                  </a:outerShdw>
                </a:effectLst>
                <a:latin typeface="Calibri" panose="020F0502020204030204" pitchFamily="34" charset="0"/>
              </a:rPr>
              <a:t>Because the soul lives forever (either in heaven or hell), it’s worth is not measured by earthly time or constraints.</a:t>
            </a:r>
            <a:endParaRPr lang="en-US" sz="72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6762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8B4E3-3474-2920-A295-B6A0BC361B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B3D363-45C9-8270-D58F-A76B366AE638}"/>
              </a:ext>
            </a:extLst>
          </p:cNvPr>
          <p:cNvSpPr>
            <a:spLocks noGrp="1"/>
          </p:cNvSpPr>
          <p:nvPr>
            <p:ph sz="quarter" idx="13"/>
          </p:nvPr>
        </p:nvSpPr>
        <p:spPr>
          <a:xfrm>
            <a:off x="0" y="0"/>
            <a:ext cx="12192000" cy="6858000"/>
          </a:xfrm>
        </p:spPr>
        <p:txBody>
          <a:bodyPr>
            <a:noAutofit/>
          </a:bodyPr>
          <a:lstStyle/>
          <a:p>
            <a:pPr marL="45720" indent="0">
              <a:buNone/>
            </a:pPr>
            <a:r>
              <a:rPr lang="en-US" sz="6600" b="1" dirty="0">
                <a:solidFill>
                  <a:srgbClr val="A50021"/>
                </a:solidFill>
                <a:effectLst>
                  <a:outerShdw blurRad="38100" dist="38100" dir="2700000" algn="tl">
                    <a:srgbClr val="000000">
                      <a:alpha val="43137"/>
                    </a:srgbClr>
                  </a:outerShdw>
                </a:effectLst>
                <a:latin typeface="Calibri" panose="020F0502020204030204" pitchFamily="34" charset="0"/>
              </a:rPr>
              <a:t>Relentless Pursuit: </a:t>
            </a:r>
          </a:p>
          <a:p>
            <a:pPr marL="45720" indent="0">
              <a:buNone/>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Parables like the lost sheep (Luke 15:3-7) highlight that God passionately desires and searches for every individual soul.</a:t>
            </a:r>
            <a:endParaRPr lang="en-US" sz="66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343516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A0157-AF95-BC6F-FDA0-79CC87D87C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D16C61-D5D0-68DC-AF68-EA345BE68D0C}"/>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The Bible emphasizes that gaining the entire world is pointless if one loses their soul, reinforcing its unmatched, supreme value.</a:t>
            </a:r>
          </a:p>
          <a:p>
            <a:pPr marL="45720" indent="0">
              <a:buClr>
                <a:srgbClr val="A379BB">
                  <a:lumMod val="75000"/>
                </a:srgbClr>
              </a:buClr>
              <a:buNone/>
              <a:defRPr/>
            </a:pPr>
            <a:endParaRPr lang="en-US" sz="36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lgn="ctr">
              <a:buClr>
                <a:srgbClr val="A379BB">
                  <a:lumMod val="75000"/>
                </a:srgbClr>
              </a:buClr>
              <a:buNone/>
              <a:defRPr/>
            </a:pPr>
            <a:r>
              <a:rPr lang="en-US" sz="6600" b="1" dirty="0">
                <a:solidFill>
                  <a:srgbClr val="A50021"/>
                </a:solidFill>
                <a:effectLst>
                  <a:outerShdw blurRad="38100" dist="38100" dir="2700000" algn="tl">
                    <a:srgbClr val="000000">
                      <a:alpha val="43137"/>
                    </a:srgbClr>
                  </a:outerShdw>
                </a:effectLst>
                <a:latin typeface="Calibri" panose="020F0502020204030204" pitchFamily="34" charset="0"/>
              </a:rPr>
              <a:t>What is the Bible Definition of a Human Soul?</a:t>
            </a:r>
          </a:p>
        </p:txBody>
      </p:sp>
    </p:spTree>
    <p:extLst>
      <p:ext uri="{BB962C8B-B14F-4D97-AF65-F5344CB8AC3E}">
        <p14:creationId xmlns:p14="http://schemas.microsoft.com/office/powerpoint/2010/main" val="1981634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0211A-C27C-8878-21CB-D1076A5CF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7DBE0-CC69-DB2F-F031-DA05ABB3973B}"/>
              </a:ext>
            </a:extLst>
          </p:cNvPr>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Genesis 2:7 (NASB)</a:t>
            </a:r>
            <a:endParaRPr lang="en-US" sz="63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C63AB35-537B-4429-5E35-F2479441474A}"/>
              </a:ext>
            </a:extLst>
          </p:cNvPr>
          <p:cNvSpPr>
            <a:spLocks noGrp="1"/>
          </p:cNvSpPr>
          <p:nvPr>
            <p:ph sz="quarter" idx="13"/>
          </p:nvPr>
        </p:nvSpPr>
        <p:spPr>
          <a:xfrm>
            <a:off x="0" y="1143000"/>
            <a:ext cx="12268200" cy="5711190"/>
          </a:xfrm>
        </p:spPr>
        <p:txBody>
          <a:bodyPr>
            <a:noAutofit/>
          </a:bodyPr>
          <a:lstStyle/>
          <a:p>
            <a:pPr marL="45720" indent="0">
              <a:buClr>
                <a:srgbClr val="A379BB">
                  <a:lumMod val="75000"/>
                </a:srgbClr>
              </a:buClr>
              <a:buNone/>
              <a:defRPr/>
            </a:pPr>
            <a:r>
              <a:rPr lang="en-US" sz="6600" dirty="0">
                <a:solidFill>
                  <a:prstClr val="black">
                    <a:lumMod val="75000"/>
                    <a:lumOff val="25000"/>
                  </a:prstClr>
                </a:solidFill>
                <a:latin typeface="Trebuchet MS"/>
              </a:rPr>
              <a:t>Then the LORD God formed the man of dust from the ground, and breathed into his nostrils the breath of life; and the man became a living person.</a:t>
            </a:r>
          </a:p>
        </p:txBody>
      </p:sp>
    </p:spTree>
    <p:extLst>
      <p:ext uri="{BB962C8B-B14F-4D97-AF65-F5344CB8AC3E}">
        <p14:creationId xmlns:p14="http://schemas.microsoft.com/office/powerpoint/2010/main" val="2743273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4192-3CFD-2789-5580-F3E1A9F9ADB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317F90-88A0-8666-B010-895194B6DB5C}"/>
              </a:ext>
            </a:extLst>
          </p:cNvPr>
          <p:cNvSpPr>
            <a:spLocks noGrp="1"/>
          </p:cNvSpPr>
          <p:nvPr>
            <p:ph sz="quarter" idx="13"/>
          </p:nvPr>
        </p:nvSpPr>
        <p:spPr>
          <a:xfrm>
            <a:off x="0" y="0"/>
            <a:ext cx="12192000" cy="6858000"/>
          </a:xfrm>
        </p:spPr>
        <p:txBody>
          <a:bodyPr>
            <a:noAutofit/>
          </a:bodyPr>
          <a:lstStyle/>
          <a:p>
            <a:pPr marL="45720" indent="0">
              <a:buNone/>
            </a:pPr>
            <a:r>
              <a:rPr lang="en-US" sz="6400" b="1" dirty="0">
                <a:solidFill>
                  <a:srgbClr val="A50021"/>
                </a:solidFill>
                <a:effectLst>
                  <a:outerShdw blurRad="38100" dist="38100" dir="2700000" algn="tl">
                    <a:srgbClr val="000000">
                      <a:alpha val="43137"/>
                    </a:srgbClr>
                  </a:outerShdw>
                </a:effectLst>
                <a:latin typeface="Calibri" panose="020F0502020204030204" pitchFamily="34" charset="0"/>
              </a:rPr>
              <a:t>According to the Bible:</a:t>
            </a:r>
          </a:p>
          <a:p>
            <a:pPr marL="45720" indent="0">
              <a:buNone/>
            </a:pPr>
            <a:r>
              <a:rPr lang="en-US" sz="6400" dirty="0">
                <a:solidFill>
                  <a:srgbClr val="000000"/>
                </a:solidFill>
                <a:effectLst>
                  <a:outerShdw blurRad="38100" dist="38100" dir="2700000" algn="tl">
                    <a:srgbClr val="000000">
                      <a:alpha val="43137"/>
                    </a:srgbClr>
                  </a:outerShdw>
                </a:effectLst>
                <a:latin typeface="Calibri" panose="020F0502020204030204" pitchFamily="34" charset="0"/>
              </a:rPr>
              <a:t>The soul (in Hebrew; in Greek) is the living, conscious, and emotional core of a human being—the whole person created when God's breath of life joined with a physical body. </a:t>
            </a:r>
          </a:p>
        </p:txBody>
      </p:sp>
    </p:spTree>
    <p:extLst>
      <p:ext uri="{BB962C8B-B14F-4D97-AF65-F5344CB8AC3E}">
        <p14:creationId xmlns:p14="http://schemas.microsoft.com/office/powerpoint/2010/main" val="765078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330A5-E1B4-2FA0-81C4-DBC07EC9F6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469930-CEA8-2A4D-8F69-961EECA91F57}"/>
              </a:ext>
            </a:extLst>
          </p:cNvPr>
          <p:cNvSpPr>
            <a:spLocks noGrp="1"/>
          </p:cNvSpPr>
          <p:nvPr>
            <p:ph sz="quarter" idx="13"/>
          </p:nvPr>
        </p:nvSpPr>
        <p:spPr>
          <a:xfrm>
            <a:off x="0" y="0"/>
            <a:ext cx="12192000" cy="6858000"/>
          </a:xfrm>
        </p:spPr>
        <p:txBody>
          <a:bodyPr>
            <a:noAutofit/>
          </a:bodyPr>
          <a:lstStyle/>
          <a:p>
            <a:pPr marL="45720" indent="0">
              <a:buNone/>
            </a:pPr>
            <a:r>
              <a:rPr kumimoji="0" lang="en-US" sz="6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It represents the immaterial, immortal self, encompassing mind, will, and emotions, which continues after physical death.</a:t>
            </a:r>
            <a:endParaRPr lang="en-US" sz="6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674696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3B156-A852-F665-2393-CF8F746948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7400F8-105D-35D4-19DE-4457371B64EC}"/>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5400" b="1" dirty="0">
                <a:solidFill>
                  <a:srgbClr val="A50021"/>
                </a:solidFill>
                <a:effectLst>
                  <a:outerShdw blurRad="38100" dist="38100" dir="2700000" algn="tl">
                    <a:srgbClr val="000000">
                      <a:alpha val="43137"/>
                    </a:srgbClr>
                  </a:outerShdw>
                </a:effectLst>
                <a:latin typeface="Calibri" panose="020F0502020204030204" pitchFamily="34" charset="0"/>
              </a:rPr>
              <a:t>Key Biblical Aspects of the Soul:</a:t>
            </a:r>
          </a:p>
          <a:p>
            <a:pPr marL="45720" indent="0">
              <a:buClr>
                <a:srgbClr val="A379BB">
                  <a:lumMod val="75000"/>
                </a:srgbClr>
              </a:buClr>
              <a:buNone/>
              <a:defRPr/>
            </a:pPr>
            <a:r>
              <a:rPr lang="en-US" sz="5400" b="1" dirty="0">
                <a:solidFill>
                  <a:srgbClr val="000000"/>
                </a:solidFill>
                <a:effectLst>
                  <a:outerShdw blurRad="38100" dist="38100" dir="2700000" algn="tl">
                    <a:srgbClr val="000000">
                      <a:alpha val="43137"/>
                    </a:srgbClr>
                  </a:outerShdw>
                </a:effectLst>
                <a:latin typeface="Calibri" panose="020F0502020204030204" pitchFamily="34" charset="0"/>
              </a:rPr>
              <a:t>Definition: </a:t>
            </a: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The soul represents the entire person or "living being" formed by the combination of body and breath.</a:t>
            </a:r>
          </a:p>
          <a:p>
            <a:pPr marL="45720" indent="0">
              <a:buClr>
                <a:srgbClr val="A379BB">
                  <a:lumMod val="75000"/>
                </a:srgbClr>
              </a:buClr>
              <a:buNone/>
              <a:defRPr/>
            </a:pPr>
            <a:endParaRPr lang="en-US" sz="2400" dirty="0">
              <a:solidFill>
                <a:srgbClr val="000000"/>
              </a:solidFill>
              <a:effectLst>
                <a:outerShdw blurRad="38100" dist="38100" dir="2700000" algn="tl">
                  <a:srgbClr val="000000">
                    <a:alpha val="43137"/>
                  </a:srgbClr>
                </a:outerShdw>
              </a:effectLst>
              <a:latin typeface="Calibri" panose="020F0502020204030204" pitchFamily="34" charset="0"/>
            </a:endParaRPr>
          </a:p>
          <a:p>
            <a:pPr marL="45720" indent="0">
              <a:buClr>
                <a:srgbClr val="A379BB">
                  <a:lumMod val="75000"/>
                </a:srgbClr>
              </a:buClr>
              <a:buNone/>
              <a:defRPr/>
            </a:pPr>
            <a:r>
              <a:rPr lang="en-US" sz="5400" b="1" dirty="0">
                <a:solidFill>
                  <a:srgbClr val="000000"/>
                </a:solidFill>
                <a:effectLst>
                  <a:outerShdw blurRad="38100" dist="38100" dir="2700000" algn="tl">
                    <a:srgbClr val="000000">
                      <a:alpha val="43137"/>
                    </a:srgbClr>
                  </a:outerShdw>
                </a:effectLst>
                <a:latin typeface="Calibri" panose="020F0502020204030204" pitchFamily="34" charset="0"/>
              </a:rPr>
              <a:t>Composition: </a:t>
            </a: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It is often described as the seat of consciousness, desires, emotions, and intellectual capacity.</a:t>
            </a:r>
          </a:p>
        </p:txBody>
      </p:sp>
    </p:spTree>
    <p:extLst>
      <p:ext uri="{BB962C8B-B14F-4D97-AF65-F5344CB8AC3E}">
        <p14:creationId xmlns:p14="http://schemas.microsoft.com/office/powerpoint/2010/main" val="2576482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19480-B33D-37DC-F8DF-2D73DD9331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7EDB35-746D-8B95-3C0B-2EF6A75EAD31}"/>
              </a:ext>
            </a:extLst>
          </p:cNvPr>
          <p:cNvSpPr>
            <a:spLocks noGrp="1"/>
          </p:cNvSpPr>
          <p:nvPr>
            <p:ph sz="quarter" idx="13"/>
          </p:nvPr>
        </p:nvSpPr>
        <p:spPr>
          <a:xfrm>
            <a:off x="0" y="0"/>
            <a:ext cx="12192000" cy="6858000"/>
          </a:xfrm>
        </p:spPr>
        <p:txBody>
          <a:bodyPr>
            <a:noAutofit/>
          </a:bodyPr>
          <a:lstStyle/>
          <a:p>
            <a:pPr marL="45720" indent="0">
              <a:buNone/>
            </a:pP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Scriptures define the human soul (nephesh in Hebrew; psyche in Greek)      as the living, conscious, and emotional core of a person, often representing the whole being created by God. Key verses highlight its vulnerability to sin, its eternal value, and its need for spiritual restoration and salvation through God.</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237721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BB2F8-E71C-7D84-DD03-7815148A386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1CA014-78B7-2BF1-C94C-A8DCE25F788A}"/>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5400" b="1" dirty="0">
                <a:solidFill>
                  <a:srgbClr val="A50021"/>
                </a:solidFill>
                <a:effectLst>
                  <a:outerShdw blurRad="38100" dist="38100" dir="2700000" algn="tl">
                    <a:srgbClr val="000000">
                      <a:alpha val="43137"/>
                    </a:srgbClr>
                  </a:outerShdw>
                </a:effectLst>
                <a:latin typeface="Calibri" panose="020F0502020204030204" pitchFamily="34" charset="0"/>
              </a:rPr>
              <a:t>Creation and Definition of the Soul:</a:t>
            </a:r>
          </a:p>
          <a:p>
            <a:pPr marL="45720" indent="0">
              <a:buClr>
                <a:srgbClr val="A379BB">
                  <a:lumMod val="75000"/>
                </a:srgbClr>
              </a:buClr>
              <a:buNone/>
              <a:defRPr/>
            </a:pPr>
            <a:r>
              <a:rPr lang="en-US" sz="5400" b="1" dirty="0">
                <a:solidFill>
                  <a:srgbClr val="000000"/>
                </a:solidFill>
                <a:effectLst>
                  <a:outerShdw blurRad="38100" dist="38100" dir="2700000" algn="tl">
                    <a:srgbClr val="000000">
                      <a:alpha val="43137"/>
                    </a:srgbClr>
                  </a:outerShdw>
                </a:effectLst>
                <a:latin typeface="Calibri" panose="020F0502020204030204" pitchFamily="34" charset="0"/>
              </a:rPr>
              <a:t>Genesis 2:7: </a:t>
            </a: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Defines the soul as the living being formed when God breathed life into the physical body ("And man became a living soul/being").</a:t>
            </a:r>
          </a:p>
          <a:p>
            <a:pPr marL="45720" indent="0">
              <a:buClr>
                <a:srgbClr val="A379BB">
                  <a:lumMod val="75000"/>
                </a:srgbClr>
              </a:buClr>
              <a:buNone/>
              <a:defRPr/>
            </a:pPr>
            <a:r>
              <a:rPr lang="en-US" sz="5400" b="1" dirty="0">
                <a:solidFill>
                  <a:srgbClr val="000000"/>
                </a:solidFill>
                <a:effectLst>
                  <a:outerShdw blurRad="38100" dist="38100" dir="2700000" algn="tl">
                    <a:srgbClr val="000000">
                      <a:alpha val="43137"/>
                    </a:srgbClr>
                  </a:outerShdw>
                </a:effectLst>
                <a:latin typeface="Calibri" panose="020F0502020204030204" pitchFamily="34" charset="0"/>
              </a:rPr>
              <a:t>Ezekiel 18:4: </a:t>
            </a: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Establishes that all souls belong to God and the soul that sins shall die.</a:t>
            </a:r>
          </a:p>
        </p:txBody>
      </p:sp>
    </p:spTree>
    <p:extLst>
      <p:ext uri="{BB962C8B-B14F-4D97-AF65-F5344CB8AC3E}">
        <p14:creationId xmlns:p14="http://schemas.microsoft.com/office/powerpoint/2010/main" val="1008594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72A00-5786-6C08-3DC8-216B776B28E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86F655-B1DC-7185-390D-4C81DB22B160}"/>
              </a:ext>
            </a:extLst>
          </p:cNvPr>
          <p:cNvSpPr>
            <a:spLocks noGrp="1"/>
          </p:cNvSpPr>
          <p:nvPr>
            <p:ph sz="quarter" idx="13"/>
          </p:nvPr>
        </p:nvSpPr>
        <p:spPr>
          <a:xfrm>
            <a:off x="0" y="0"/>
            <a:ext cx="12192000" cy="6858000"/>
          </a:xfrm>
        </p:spPr>
        <p:txBody>
          <a:bodyPr>
            <a:noAutofit/>
          </a:bodyPr>
          <a:lstStyle/>
          <a:p>
            <a:pPr marL="45720" indent="0">
              <a:buNone/>
            </a:pPr>
            <a:r>
              <a:rPr lang="en-US" sz="6300" b="1" dirty="0">
                <a:solidFill>
                  <a:srgbClr val="A50021"/>
                </a:solidFill>
                <a:effectLst>
                  <a:outerShdw blurRad="38100" dist="38100" dir="2700000" algn="tl">
                    <a:srgbClr val="000000">
                      <a:alpha val="43137"/>
                    </a:srgbClr>
                  </a:outerShdw>
                </a:effectLst>
                <a:latin typeface="Calibri" panose="020F0502020204030204" pitchFamily="34" charset="0"/>
              </a:rPr>
              <a:t>The Value and Condition of the Soul:</a:t>
            </a:r>
          </a:p>
          <a:p>
            <a:pPr marL="45720" indent="0">
              <a:buNone/>
            </a:pPr>
            <a:r>
              <a:rPr lang="en-US" sz="6300" b="1" dirty="0">
                <a:solidFill>
                  <a:srgbClr val="000000"/>
                </a:solidFill>
                <a:effectLst>
                  <a:outerShdw blurRad="38100" dist="38100" dir="2700000" algn="tl">
                    <a:srgbClr val="000000">
                      <a:alpha val="43137"/>
                    </a:srgbClr>
                  </a:outerShdw>
                </a:effectLst>
                <a:latin typeface="Calibri" panose="020F0502020204030204" pitchFamily="34" charset="0"/>
              </a:rPr>
              <a:t>Matthew 16:26: </a:t>
            </a:r>
            <a:r>
              <a:rPr lang="en-US" sz="6300" dirty="0">
                <a:solidFill>
                  <a:srgbClr val="000000"/>
                </a:solidFill>
                <a:effectLst>
                  <a:outerShdw blurRad="38100" dist="38100" dir="2700000" algn="tl">
                    <a:srgbClr val="000000">
                      <a:alpha val="43137"/>
                    </a:srgbClr>
                  </a:outerShdw>
                </a:effectLst>
                <a:latin typeface="Calibri" panose="020F0502020204030204" pitchFamily="34" charset="0"/>
              </a:rPr>
              <a:t>Highlights the immense value of the soul, asking what it profits a man to gain the world but lose his soul.</a:t>
            </a:r>
          </a:p>
        </p:txBody>
      </p:sp>
    </p:spTree>
    <p:extLst>
      <p:ext uri="{BB962C8B-B14F-4D97-AF65-F5344CB8AC3E}">
        <p14:creationId xmlns:p14="http://schemas.microsoft.com/office/powerpoint/2010/main" val="3004270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16:26 (NASB)</a:t>
            </a:r>
          </a:p>
        </p:txBody>
      </p:sp>
      <p:sp>
        <p:nvSpPr>
          <p:cNvPr id="3" name="Content Placeholder 2"/>
          <p:cNvSpPr>
            <a:spLocks noGrp="1"/>
          </p:cNvSpPr>
          <p:nvPr>
            <p:ph sz="quarter" idx="13"/>
          </p:nvPr>
        </p:nvSpPr>
        <p:spPr>
          <a:xfrm>
            <a:off x="0" y="1143000"/>
            <a:ext cx="12192000" cy="5715000"/>
          </a:xfrm>
        </p:spPr>
        <p:txBody>
          <a:bodyPr>
            <a:noAutofit/>
          </a:bodyPr>
          <a:lstStyle/>
          <a:p>
            <a:pPr marL="45720" indent="0">
              <a:buNone/>
            </a:pPr>
            <a:r>
              <a:rPr lang="en-US" sz="6600" dirty="0"/>
              <a:t>For what good will it do a person if he gains the whole world, but forfeits his soul? Or what will a person give in exchange for his soul?</a:t>
            </a:r>
          </a:p>
        </p:txBody>
      </p:sp>
    </p:spTree>
    <p:extLst>
      <p:ext uri="{BB962C8B-B14F-4D97-AF65-F5344CB8AC3E}">
        <p14:creationId xmlns:p14="http://schemas.microsoft.com/office/powerpoint/2010/main" val="42961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61FBD-A632-434B-95F3-DB7932F950C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F15C18-029F-2C10-C1BE-069347A4A551}"/>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63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Psalm 42:5: </a:t>
            </a:r>
            <a:r>
              <a:rPr kumimoji="0" lang="en-US" sz="63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Describes the emotional life of the soul, with the Psalmist questioning why his soul is "cast down".</a:t>
            </a:r>
          </a:p>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63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2 Peter 2:14: </a:t>
            </a:r>
            <a:r>
              <a:rPr kumimoji="0" lang="en-US" sz="63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Mentions that souls can be unsteady, weak, or enticed by sin.</a:t>
            </a:r>
          </a:p>
        </p:txBody>
      </p:sp>
    </p:spTree>
    <p:extLst>
      <p:ext uri="{BB962C8B-B14F-4D97-AF65-F5344CB8AC3E}">
        <p14:creationId xmlns:p14="http://schemas.microsoft.com/office/powerpoint/2010/main" val="3050323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EF9D7-604D-0641-1FB7-A632C95003A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FF825D-5878-3FB9-93A8-0AEB5F6F6D55}"/>
              </a:ext>
            </a:extLst>
          </p:cNvPr>
          <p:cNvSpPr>
            <a:spLocks noGrp="1"/>
          </p:cNvSpPr>
          <p:nvPr>
            <p:ph sz="quarter" idx="13"/>
          </p:nvPr>
        </p:nvSpPr>
        <p:spPr>
          <a:xfrm>
            <a:off x="0" y="0"/>
            <a:ext cx="12192000" cy="6858000"/>
          </a:xfrm>
        </p:spPr>
        <p:txBody>
          <a:bodyPr>
            <a:noAutofit/>
          </a:bodyPr>
          <a:lstStyle/>
          <a:p>
            <a:pPr marL="45720" indent="0">
              <a:buNone/>
            </a:pPr>
            <a:r>
              <a:rPr lang="en-US" sz="5600" b="1" dirty="0">
                <a:solidFill>
                  <a:srgbClr val="A50021"/>
                </a:solidFill>
                <a:effectLst>
                  <a:outerShdw blurRad="38100" dist="38100" dir="2700000" algn="tl">
                    <a:srgbClr val="000000">
                      <a:alpha val="43137"/>
                    </a:srgbClr>
                  </a:outerShdw>
                </a:effectLst>
                <a:latin typeface="Calibri" panose="020F0502020204030204" pitchFamily="34" charset="0"/>
              </a:rPr>
              <a:t>Restoration, Salvation, and Care of the Soul:</a:t>
            </a:r>
          </a:p>
          <a:p>
            <a:pPr marL="45720" indent="0">
              <a:buNone/>
            </a:pPr>
            <a:r>
              <a:rPr lang="en-US" sz="5600" b="1" dirty="0">
                <a:solidFill>
                  <a:srgbClr val="000000"/>
                </a:solidFill>
                <a:effectLst>
                  <a:outerShdw blurRad="38100" dist="38100" dir="2700000" algn="tl">
                    <a:srgbClr val="000000">
                      <a:alpha val="43137"/>
                    </a:srgbClr>
                  </a:outerShdw>
                </a:effectLst>
                <a:latin typeface="Calibri" panose="020F0502020204030204" pitchFamily="34" charset="0"/>
              </a:rPr>
              <a:t>Psalm 23:3: </a:t>
            </a:r>
            <a:r>
              <a:rPr lang="en-US" sz="5600" dirty="0">
                <a:solidFill>
                  <a:srgbClr val="000000"/>
                </a:solidFill>
                <a:effectLst>
                  <a:outerShdw blurRad="38100" dist="38100" dir="2700000" algn="tl">
                    <a:srgbClr val="000000">
                      <a:alpha val="43137"/>
                    </a:srgbClr>
                  </a:outerShdw>
                </a:effectLst>
                <a:latin typeface="Calibri" panose="020F0502020204030204" pitchFamily="34" charset="0"/>
              </a:rPr>
              <a:t>Declares that the Lord is the shepherd who "restores my soul".</a:t>
            </a:r>
          </a:p>
          <a:p>
            <a:pPr marL="45720" indent="0">
              <a:buNone/>
            </a:pPr>
            <a:r>
              <a:rPr lang="en-US" sz="5600" b="1" dirty="0">
                <a:solidFill>
                  <a:srgbClr val="000000"/>
                </a:solidFill>
                <a:effectLst>
                  <a:outerShdw blurRad="38100" dist="38100" dir="2700000" algn="tl">
                    <a:srgbClr val="000000">
                      <a:alpha val="43137"/>
                    </a:srgbClr>
                  </a:outerShdw>
                </a:effectLst>
                <a:latin typeface="Calibri" panose="020F0502020204030204" pitchFamily="34" charset="0"/>
              </a:rPr>
              <a:t>Psalm 19:7: </a:t>
            </a:r>
            <a:r>
              <a:rPr lang="en-US" sz="5600" dirty="0">
                <a:solidFill>
                  <a:srgbClr val="000000"/>
                </a:solidFill>
                <a:effectLst>
                  <a:outerShdw blurRad="38100" dist="38100" dir="2700000" algn="tl">
                    <a:srgbClr val="000000">
                      <a:alpha val="43137"/>
                    </a:srgbClr>
                  </a:outerShdw>
                </a:effectLst>
                <a:latin typeface="Calibri" panose="020F0502020204030204" pitchFamily="34" charset="0"/>
              </a:rPr>
              <a:t>Notes that the "law of the LORD is perfect, reviving the soul".</a:t>
            </a:r>
          </a:p>
        </p:txBody>
      </p:sp>
    </p:spTree>
    <p:extLst>
      <p:ext uri="{BB962C8B-B14F-4D97-AF65-F5344CB8AC3E}">
        <p14:creationId xmlns:p14="http://schemas.microsoft.com/office/powerpoint/2010/main" val="669825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70913-D248-135D-BDD1-E91AB523581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A28F41-551E-B082-8DDF-8C672F2263D2}"/>
              </a:ext>
            </a:extLst>
          </p:cNvPr>
          <p:cNvSpPr>
            <a:spLocks noGrp="1"/>
          </p:cNvSpPr>
          <p:nvPr>
            <p:ph sz="quarter" idx="13"/>
          </p:nvPr>
        </p:nvSpPr>
        <p:spPr>
          <a:xfrm>
            <a:off x="0" y="0"/>
            <a:ext cx="12192000" cy="6858000"/>
          </a:xfrm>
        </p:spPr>
        <p:txBody>
          <a:bodyPr>
            <a:noAutofit/>
          </a:bodyPr>
          <a:lstStyle/>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1 Peter 1:9: </a:t>
            </a:r>
            <a:r>
              <a:rPr kumimoji="0" lang="en-US" sz="5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Focuses on the final outcome of faith as "the salvation of your souls".</a:t>
            </a:r>
          </a:p>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1 Peter 4:19: </a:t>
            </a:r>
            <a:r>
              <a:rPr kumimoji="0" lang="en-US" sz="5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Encourages believers to entrust their souls to a "faithful Creator".</a:t>
            </a:r>
          </a:p>
          <a:p>
            <a:pPr marL="45720" marR="0" lvl="0" indent="0" algn="l" defTabSz="914400" rtl="0" eaLnBrk="1" fontAlgn="auto" latinLnBrk="0" hangingPunct="1">
              <a:lnSpc>
                <a:spcPct val="100000"/>
              </a:lnSpc>
              <a:spcBef>
                <a:spcPct val="20000"/>
              </a:spcBef>
              <a:spcAft>
                <a:spcPts val="300"/>
              </a:spcAft>
              <a:buClr>
                <a:srgbClr val="A379BB">
                  <a:lumMod val="75000"/>
                </a:srgbClr>
              </a:buClr>
              <a:buSzPct val="130000"/>
              <a:buFont typeface="Georgia" pitchFamily="18" charset="0"/>
              <a:buNone/>
              <a:tabLst/>
              <a:defRPr/>
            </a:pPr>
            <a:r>
              <a:rPr kumimoji="0" lang="en-US" sz="5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Hebrews 6:19: </a:t>
            </a:r>
            <a:r>
              <a:rPr kumimoji="0" lang="en-US" sz="5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Describes hope in God's promises as an "anchor for the soul".</a:t>
            </a:r>
          </a:p>
        </p:txBody>
      </p:sp>
    </p:spTree>
    <p:extLst>
      <p:ext uri="{BB962C8B-B14F-4D97-AF65-F5344CB8AC3E}">
        <p14:creationId xmlns:p14="http://schemas.microsoft.com/office/powerpoint/2010/main" val="1465071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9EA8D-8F3F-D9E8-4CA5-41E40897DA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4F4B15-6756-E7D0-592D-C5D4EA038A10}"/>
              </a:ext>
            </a:extLst>
          </p:cNvPr>
          <p:cNvSpPr>
            <a:spLocks noGrp="1"/>
          </p:cNvSpPr>
          <p:nvPr>
            <p:ph sz="quarter" idx="13"/>
          </p:nvPr>
        </p:nvSpPr>
        <p:spPr>
          <a:xfrm>
            <a:off x="0" y="0"/>
            <a:ext cx="12192000" cy="6858000"/>
          </a:xfrm>
        </p:spPr>
        <p:txBody>
          <a:bodyPr>
            <a:noAutofit/>
          </a:bodyPr>
          <a:lstStyle/>
          <a:p>
            <a:pPr marL="45720" indent="0">
              <a:buNone/>
            </a:pPr>
            <a:r>
              <a:rPr lang="en-US" sz="7200" b="1" dirty="0">
                <a:solidFill>
                  <a:srgbClr val="A50021"/>
                </a:solidFill>
                <a:effectLst>
                  <a:outerShdw blurRad="38100" dist="38100" dir="2700000" algn="tl">
                    <a:srgbClr val="000000">
                      <a:alpha val="43137"/>
                    </a:srgbClr>
                  </a:outerShdw>
                </a:effectLst>
                <a:latin typeface="Calibri" panose="020F0502020204030204" pitchFamily="34" charset="0"/>
              </a:rPr>
              <a:t>The Soul and Salvation:                  </a:t>
            </a:r>
            <a:r>
              <a:rPr lang="en-US" sz="7200" b="1" dirty="0">
                <a:solidFill>
                  <a:srgbClr val="000000"/>
                </a:solidFill>
                <a:effectLst>
                  <a:outerShdw blurRad="38100" dist="38100" dir="2700000" algn="tl">
                    <a:srgbClr val="000000">
                      <a:alpha val="43137"/>
                    </a:srgbClr>
                  </a:outerShdw>
                </a:effectLst>
                <a:latin typeface="Calibri" panose="020F0502020204030204" pitchFamily="34" charset="0"/>
              </a:rPr>
              <a:t>Matthew 11:29: </a:t>
            </a:r>
            <a:r>
              <a:rPr lang="en-US" sz="7200" dirty="0">
                <a:solidFill>
                  <a:srgbClr val="000000"/>
                </a:solidFill>
                <a:effectLst>
                  <a:outerShdw blurRad="38100" dist="38100" dir="2700000" algn="tl">
                    <a:srgbClr val="000000">
                      <a:alpha val="43137"/>
                    </a:srgbClr>
                  </a:outerShdw>
                </a:effectLst>
                <a:latin typeface="Calibri" panose="020F0502020204030204" pitchFamily="34" charset="0"/>
              </a:rPr>
              <a:t>Jesus promises that coming to him will bring "rest for your souls".                                                          </a:t>
            </a:r>
          </a:p>
        </p:txBody>
      </p:sp>
    </p:spTree>
    <p:extLst>
      <p:ext uri="{BB962C8B-B14F-4D97-AF65-F5344CB8AC3E}">
        <p14:creationId xmlns:p14="http://schemas.microsoft.com/office/powerpoint/2010/main" val="10236948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28456-E314-FE8B-E6D7-0E637FABB97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0E7BDA-24B5-6792-CD8D-CD0645AE605F}"/>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6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Acts 27:22: </a:t>
            </a:r>
            <a:r>
              <a:rPr kumimoji="0" lang="en-US" sz="6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Shows that in some contexts, the soul refers to the physical life of a person. </a:t>
            </a:r>
          </a:p>
          <a:p>
            <a:pPr marL="45720" indent="0">
              <a:buClr>
                <a:srgbClr val="A379BB">
                  <a:lumMod val="75000"/>
                </a:srgbClr>
              </a:buClr>
              <a:buNone/>
              <a:defRPr/>
            </a:pPr>
            <a:r>
              <a:rPr kumimoji="0" lang="en-US" sz="66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1 Peter 2:11: </a:t>
            </a:r>
            <a:r>
              <a:rPr kumimoji="0" lang="en-US" sz="6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Warns to abstain from fleshly lusts that "wage war against your soul".</a:t>
            </a:r>
            <a:endParaRPr lang="en-US" sz="66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347733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72C5E-FE2C-FA3F-4CD1-AC19936774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9ECBBE-3EA8-1D9E-6AE9-38F1B9C00FFA}"/>
              </a:ext>
            </a:extLst>
          </p:cNvPr>
          <p:cNvSpPr>
            <a:spLocks noGrp="1"/>
          </p:cNvSpPr>
          <p:nvPr>
            <p:ph sz="quarter" idx="13"/>
          </p:nvPr>
        </p:nvSpPr>
        <p:spPr>
          <a:xfrm>
            <a:off x="0" y="0"/>
            <a:ext cx="12192000" cy="6858000"/>
          </a:xfrm>
        </p:spPr>
        <p:txBody>
          <a:bodyPr>
            <a:noAutofit/>
          </a:bodyPr>
          <a:lstStyle/>
          <a:p>
            <a:pPr marL="45720" indent="0">
              <a:buNone/>
            </a:pPr>
            <a:r>
              <a:rPr lang="en-US" sz="6000" b="1" dirty="0">
                <a:solidFill>
                  <a:srgbClr val="A50021"/>
                </a:solidFill>
                <a:effectLst>
                  <a:outerShdw blurRad="38100" dist="38100" dir="2700000" algn="tl">
                    <a:srgbClr val="000000">
                      <a:alpha val="43137"/>
                    </a:srgbClr>
                  </a:outerShdw>
                </a:effectLst>
                <a:latin typeface="Calibri" panose="020F0502020204030204" pitchFamily="34" charset="0"/>
              </a:rPr>
              <a:t>Distinction from Spirit/Body: </a:t>
            </a:r>
          </a:p>
          <a:p>
            <a:pPr marL="45720" indent="0">
              <a:buNone/>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While sometimes used interchangeably with spirit, the soul is often viewed as the medium connecting the inner spirit (God-consciousness) with the physical body (world-consciousness</a:t>
            </a: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a:t>
            </a:r>
          </a:p>
        </p:txBody>
      </p:sp>
    </p:spTree>
    <p:extLst>
      <p:ext uri="{BB962C8B-B14F-4D97-AF65-F5344CB8AC3E}">
        <p14:creationId xmlns:p14="http://schemas.microsoft.com/office/powerpoint/2010/main" val="2044033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24A81-79A7-5710-6524-48AE38230FB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1D7DE2-B1A3-79BF-49CF-E512D6DE63DF}"/>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6600" b="1" dirty="0">
                <a:solidFill>
                  <a:srgbClr val="A50021"/>
                </a:solidFill>
                <a:effectLst>
                  <a:outerShdw blurRad="38100" dist="38100" dir="2700000" algn="tl">
                    <a:srgbClr val="000000">
                      <a:alpha val="43137"/>
                    </a:srgbClr>
                  </a:outerShdw>
                </a:effectLst>
                <a:latin typeface="Calibri" panose="020F0502020204030204" pitchFamily="34" charset="0"/>
              </a:rPr>
              <a:t>Immortality &amp; Accountability: </a:t>
            </a:r>
          </a:p>
          <a:p>
            <a:pPr marL="45720" indent="0">
              <a:buClr>
                <a:srgbClr val="A379BB">
                  <a:lumMod val="75000"/>
                </a:srgbClr>
              </a:buClr>
              <a:buNone/>
              <a:defRPr/>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Unlike the physical body that returns to dust, the soul is considered immortal, enduring beyond death to face judgment or enter rest.</a:t>
            </a:r>
          </a:p>
        </p:txBody>
      </p:sp>
    </p:spTree>
    <p:extLst>
      <p:ext uri="{BB962C8B-B14F-4D97-AF65-F5344CB8AC3E}">
        <p14:creationId xmlns:p14="http://schemas.microsoft.com/office/powerpoint/2010/main" val="2695499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A3A07-30CB-5AFB-918D-3A62670EDC1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8FEFA5-E743-3ED4-B6CC-295DF91BF30A}"/>
              </a:ext>
            </a:extLst>
          </p:cNvPr>
          <p:cNvSpPr>
            <a:spLocks noGrp="1"/>
          </p:cNvSpPr>
          <p:nvPr>
            <p:ph sz="quarter" idx="13"/>
          </p:nvPr>
        </p:nvSpPr>
        <p:spPr>
          <a:xfrm>
            <a:off x="0" y="0"/>
            <a:ext cx="12192000" cy="6858000"/>
          </a:xfrm>
        </p:spPr>
        <p:txBody>
          <a:bodyPr>
            <a:noAutofit/>
          </a:bodyPr>
          <a:lstStyle/>
          <a:p>
            <a:pPr marL="45720" indent="0">
              <a:buNone/>
            </a:pPr>
            <a:r>
              <a:rPr lang="en-US" sz="6600" b="1" dirty="0">
                <a:solidFill>
                  <a:srgbClr val="A50021"/>
                </a:solidFill>
                <a:effectLst>
                  <a:outerShdw blurRad="38100" dist="38100" dir="2700000" algn="tl">
                    <a:srgbClr val="000000">
                      <a:alpha val="43137"/>
                    </a:srgbClr>
                  </a:outerShdw>
                </a:effectLst>
                <a:latin typeface="Calibri" panose="020F0502020204030204" pitchFamily="34" charset="0"/>
              </a:rPr>
              <a:t>Spiritual Condition: </a:t>
            </a:r>
          </a:p>
          <a:p>
            <a:pPr marL="45720" indent="0">
              <a:buNone/>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The Bible speaks of the soul as something that can be saved, lost, or sinful (Ezekiel 18:4, Matthew 16:26).</a:t>
            </a:r>
          </a:p>
        </p:txBody>
      </p:sp>
    </p:spTree>
    <p:extLst>
      <p:ext uri="{BB962C8B-B14F-4D97-AF65-F5344CB8AC3E}">
        <p14:creationId xmlns:p14="http://schemas.microsoft.com/office/powerpoint/2010/main" val="498210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434BB-7E1C-0017-6169-0EA81A0D526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7411DD-E4F5-97F1-0236-912A1BD82AC4}"/>
              </a:ext>
            </a:extLst>
          </p:cNvPr>
          <p:cNvSpPr>
            <a:spLocks noGrp="1"/>
          </p:cNvSpPr>
          <p:nvPr>
            <p:ph sz="quarter" idx="13"/>
          </p:nvPr>
        </p:nvSpPr>
        <p:spPr>
          <a:xfrm>
            <a:off x="0" y="0"/>
            <a:ext cx="12192000" cy="6858000"/>
          </a:xfrm>
        </p:spPr>
        <p:txBody>
          <a:bodyPr>
            <a:noAutofit/>
          </a:bodyPr>
          <a:lstStyle/>
          <a:p>
            <a:pPr marL="45720" indent="0" algn="ctr">
              <a:buClr>
                <a:srgbClr val="A379BB">
                  <a:lumMod val="75000"/>
                </a:srgbClr>
              </a:buClr>
              <a:buNone/>
              <a:defRPr/>
            </a:pPr>
            <a:r>
              <a:rPr lang="en-US" sz="8000" b="1" u="sng" dirty="0">
                <a:solidFill>
                  <a:srgbClr val="A50021"/>
                </a:solidFill>
                <a:effectLst>
                  <a:outerShdw blurRad="38100" dist="38100" dir="2700000" algn="tl">
                    <a:srgbClr val="000000">
                      <a:alpha val="43137"/>
                    </a:srgbClr>
                  </a:outerShdw>
                </a:effectLst>
                <a:latin typeface="Calibri" panose="020F0502020204030204" pitchFamily="34" charset="0"/>
              </a:rPr>
              <a:t>IN SUMMARY</a:t>
            </a:r>
          </a:p>
          <a:p>
            <a:pPr marL="45720" indent="0">
              <a:buClr>
                <a:srgbClr val="A379BB">
                  <a:lumMod val="75000"/>
                </a:srgbClr>
              </a:buClr>
              <a:buNone/>
              <a:defRPr/>
            </a:pPr>
            <a:r>
              <a:rPr lang="en-US" sz="7200" dirty="0">
                <a:solidFill>
                  <a:srgbClr val="000000"/>
                </a:solidFill>
                <a:effectLst>
                  <a:outerShdw blurRad="38100" dist="38100" dir="2700000" algn="tl">
                    <a:srgbClr val="000000">
                      <a:alpha val="43137"/>
                    </a:srgbClr>
                  </a:outerShdw>
                </a:effectLst>
                <a:latin typeface="Calibri" panose="020F0502020204030204" pitchFamily="34" charset="0"/>
              </a:rPr>
              <a:t>The soul is the seat of personality and conscious life, representing the essence of a person designed to know and respond to God.</a:t>
            </a:r>
            <a:endParaRPr lang="en-US" sz="72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4172983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p:cNvSpPr>
          <p:nvPr>
            <p:ph type="title" idx="4294967295"/>
          </p:nvPr>
        </p:nvSpPr>
        <p:spPr bwMode="auto">
          <a:xfrm>
            <a:off x="0" y="152400"/>
            <a:ext cx="12191999" cy="11430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Hear: Romans 10:17</a:t>
            </a:r>
          </a:p>
        </p:txBody>
      </p:sp>
      <p:sp>
        <p:nvSpPr>
          <p:cNvPr id="52226" name="Rectangle 3"/>
          <p:cNvSpPr>
            <a:spLocks noGrp="1"/>
          </p:cNvSpPr>
          <p:nvPr>
            <p:ph type="body" idx="4294967295"/>
          </p:nvPr>
        </p:nvSpPr>
        <p:spPr>
          <a:xfrm>
            <a:off x="-1" y="1295400"/>
            <a:ext cx="12191999" cy="5562600"/>
          </a:xfrm>
        </p:spPr>
        <p:txBody>
          <a:bodyPr>
            <a:normAutofit lnSpcReduction="10000"/>
          </a:bodyPr>
          <a:lstStyle/>
          <a:p>
            <a:pPr marL="0" indent="0">
              <a:buNone/>
            </a:pPr>
            <a:r>
              <a:rPr lang="en-US" sz="9600" i="1" dirty="0">
                <a:effectLst>
                  <a:outerShdw blurRad="38100" dist="38100" dir="2700000" algn="tl">
                    <a:srgbClr val="000000">
                      <a:alpha val="43137"/>
                    </a:srgbClr>
                  </a:outerShdw>
                </a:effectLst>
              </a:rPr>
              <a:t>So then faith cometh by hearing, and hearing by the word of God.</a:t>
            </a:r>
          </a:p>
        </p:txBody>
      </p:sp>
      <p:pic>
        <p:nvPicPr>
          <p:cNvPr id="52227" name="Picture 4" descr="MP900443601[1]"/>
          <p:cNvPicPr>
            <a:picLocks noChangeAspect="1" noChangeArrowheads="1"/>
          </p:cNvPicPr>
          <p:nvPr/>
        </p:nvPicPr>
        <p:blipFill>
          <a:blip r:embed="rId3"/>
          <a:srcRect/>
          <a:stretch>
            <a:fillRect/>
          </a:stretch>
        </p:blipFill>
        <p:spPr bwMode="auto">
          <a:xfrm>
            <a:off x="10028585" y="5405718"/>
            <a:ext cx="2176862" cy="1447800"/>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326393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latin typeface="Trebuchet MS"/>
              </a:rPr>
              <a:t>Romans 8:31-32 (NASB)</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0" y="838200"/>
            <a:ext cx="12192000" cy="6019800"/>
          </a:xfrm>
        </p:spPr>
        <p:txBody>
          <a:bodyPr>
            <a:noAutofit/>
          </a:bodyPr>
          <a:lstStyle/>
          <a:p>
            <a:pPr marL="45720" indent="0">
              <a:buNone/>
            </a:pPr>
            <a:r>
              <a:rPr lang="en-US" sz="5400" b="1" baseline="30000" dirty="0"/>
              <a:t>31</a:t>
            </a:r>
            <a:r>
              <a:rPr lang="en-US" sz="5400" dirty="0"/>
              <a:t> What then shall we say to these things? If God </a:t>
            </a:r>
            <a:r>
              <a:rPr lang="en-US" sz="5400" i="1" dirty="0"/>
              <a:t>is</a:t>
            </a:r>
            <a:r>
              <a:rPr lang="en-US" sz="5400" dirty="0"/>
              <a:t> for us, who </a:t>
            </a:r>
            <a:r>
              <a:rPr lang="en-US" sz="5400" i="1" dirty="0"/>
              <a:t>is</a:t>
            </a:r>
            <a:r>
              <a:rPr lang="en-US" sz="5400" dirty="0"/>
              <a:t> against us? </a:t>
            </a:r>
          </a:p>
          <a:p>
            <a:pPr marL="45720" indent="0">
              <a:buNone/>
            </a:pPr>
            <a:r>
              <a:rPr lang="en-US" sz="5400" b="1" baseline="30000" dirty="0"/>
              <a:t>32</a:t>
            </a:r>
            <a:r>
              <a:rPr lang="en-US" sz="5400" dirty="0"/>
              <a:t> He who did not spare His own Son, but delivered Him over for us all, how will He not also with Him freely give us all things?</a:t>
            </a:r>
          </a:p>
        </p:txBody>
      </p:sp>
    </p:spTree>
    <p:extLst>
      <p:ext uri="{BB962C8B-B14F-4D97-AF65-F5344CB8AC3E}">
        <p14:creationId xmlns:p14="http://schemas.microsoft.com/office/powerpoint/2010/main" val="2346002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bwMode="auto">
          <a:xfrm>
            <a:off x="0" y="0"/>
            <a:ext cx="12192000" cy="1140546"/>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7000" i="1" dirty="0">
                <a:solidFill>
                  <a:srgbClr val="C00000"/>
                </a:solidFill>
                <a:effectLst>
                  <a:outerShdw blurRad="38100" dist="38100" dir="2700000" algn="tl">
                    <a:srgbClr val="000000">
                      <a:alpha val="43137"/>
                    </a:srgbClr>
                  </a:outerShdw>
                </a:effectLst>
              </a:rPr>
              <a:t>Believe: Hebrews 11:6</a:t>
            </a:r>
          </a:p>
        </p:txBody>
      </p:sp>
      <p:sp>
        <p:nvSpPr>
          <p:cNvPr id="53250" name="Rectangle 3"/>
          <p:cNvSpPr>
            <a:spLocks noGrp="1"/>
          </p:cNvSpPr>
          <p:nvPr>
            <p:ph type="body" idx="4294967295"/>
          </p:nvPr>
        </p:nvSpPr>
        <p:spPr>
          <a:xfrm>
            <a:off x="0" y="990600"/>
            <a:ext cx="12192000" cy="5867400"/>
          </a:xfrm>
        </p:spPr>
        <p:txBody>
          <a:bodyPr>
            <a:noAutofit/>
          </a:bodyPr>
          <a:lstStyle/>
          <a:p>
            <a:pPr marL="0" indent="0">
              <a:lnSpc>
                <a:spcPct val="90000"/>
              </a:lnSpc>
              <a:buNone/>
            </a:pPr>
            <a:r>
              <a:rPr lang="en-US" sz="7000" i="1" dirty="0">
                <a:effectLst>
                  <a:outerShdw blurRad="38100" dist="38100" dir="2700000" algn="tl">
                    <a:srgbClr val="000000">
                      <a:alpha val="43137"/>
                    </a:srgbClr>
                  </a:outerShdw>
                </a:effectLst>
              </a:rPr>
              <a:t>But without faith it is impossible to please him: for he that cometh to God must believe that he is, and that he is a rewarder of them that diligently seek him.</a:t>
            </a:r>
          </a:p>
        </p:txBody>
      </p:sp>
      <p:pic>
        <p:nvPicPr>
          <p:cNvPr id="53251" name="Picture 4" descr="MP900443601[1]"/>
          <p:cNvPicPr>
            <a:picLocks noChangeAspect="1" noChangeArrowheads="1"/>
          </p:cNvPicPr>
          <p:nvPr/>
        </p:nvPicPr>
        <p:blipFill>
          <a:blip r:embed="rId3"/>
          <a:srcRect/>
          <a:stretch>
            <a:fillRect/>
          </a:stretch>
        </p:blipFill>
        <p:spPr bwMode="auto">
          <a:xfrm>
            <a:off x="9806823" y="13854"/>
            <a:ext cx="2385178" cy="1586346"/>
          </a:xfrm>
          <a:prstGeom prst="rect">
            <a:avLst/>
          </a:prstGeom>
          <a:noFill/>
          <a:ln w="9525">
            <a:noFill/>
            <a:miter lim="800000"/>
            <a:headEnd/>
            <a:tailEnd/>
          </a:ln>
        </p:spPr>
      </p:pic>
    </p:spTree>
    <p:extLst>
      <p:ext uri="{BB962C8B-B14F-4D97-AF65-F5344CB8AC3E}">
        <p14:creationId xmlns:p14="http://schemas.microsoft.com/office/powerpoint/2010/main" val="2996834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bwMode="auto">
          <a:xfrm>
            <a:off x="0" y="6927"/>
            <a:ext cx="12192000" cy="983673"/>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Repent: Luke 13:3</a:t>
            </a:r>
          </a:p>
        </p:txBody>
      </p:sp>
      <p:sp>
        <p:nvSpPr>
          <p:cNvPr id="54274" name="Rectangle 3"/>
          <p:cNvSpPr>
            <a:spLocks noGrp="1"/>
          </p:cNvSpPr>
          <p:nvPr>
            <p:ph type="body" idx="4294967295"/>
          </p:nvPr>
        </p:nvSpPr>
        <p:spPr>
          <a:xfrm>
            <a:off x="0" y="1447800"/>
            <a:ext cx="12268200" cy="5403272"/>
          </a:xfrm>
        </p:spPr>
        <p:txBody>
          <a:bodyPr>
            <a:normAutofit lnSpcReduction="10000"/>
          </a:bodyPr>
          <a:lstStyle/>
          <a:p>
            <a:pPr marL="0" indent="0">
              <a:buNone/>
            </a:pPr>
            <a:r>
              <a:rPr lang="en-US" sz="9600" i="1" dirty="0">
                <a:effectLst>
                  <a:outerShdw blurRad="38100" dist="38100" dir="2700000" algn="tl">
                    <a:srgbClr val="000000">
                      <a:alpha val="43137"/>
                    </a:srgbClr>
                  </a:outerShdw>
                </a:effectLst>
              </a:rPr>
              <a:t>I tell you, Nay: but, except ye repent, ye shall all likewise perish.</a:t>
            </a:r>
            <a:r>
              <a:rPr lang="en-US" sz="9600" i="1" dirty="0">
                <a:solidFill>
                  <a:srgbClr val="3333CC"/>
                </a:solidFill>
                <a:effectLst>
                  <a:outerShdw blurRad="38100" dist="38100" dir="2700000" algn="tl">
                    <a:srgbClr val="000000">
                      <a:alpha val="43137"/>
                    </a:srgbClr>
                  </a:outerShdw>
                </a:effectLst>
              </a:rPr>
              <a:t> </a:t>
            </a:r>
          </a:p>
        </p:txBody>
      </p:sp>
      <p:pic>
        <p:nvPicPr>
          <p:cNvPr id="54275" name="Picture 4" descr="MP900443601[1]"/>
          <p:cNvPicPr>
            <a:picLocks noChangeAspect="1" noChangeArrowheads="1"/>
          </p:cNvPicPr>
          <p:nvPr/>
        </p:nvPicPr>
        <p:blipFill>
          <a:blip r:embed="rId3"/>
          <a:srcRect/>
          <a:stretch>
            <a:fillRect/>
          </a:stretch>
        </p:blipFill>
        <p:spPr bwMode="auto">
          <a:xfrm>
            <a:off x="9671421" y="5181601"/>
            <a:ext cx="2520580" cy="1676400"/>
          </a:xfrm>
          <a:prstGeom prst="rect">
            <a:avLst/>
          </a:prstGeom>
          <a:noFill/>
          <a:ln w="9525">
            <a:noFill/>
            <a:miter lim="800000"/>
            <a:headEnd/>
            <a:tailEnd/>
          </a:ln>
        </p:spPr>
      </p:pic>
    </p:spTree>
    <p:extLst>
      <p:ext uri="{BB962C8B-B14F-4D97-AF65-F5344CB8AC3E}">
        <p14:creationId xmlns:p14="http://schemas.microsoft.com/office/powerpoint/2010/main" val="1544492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bwMode="auto">
          <a:xfrm>
            <a:off x="0" y="0"/>
            <a:ext cx="12192000" cy="990600"/>
          </a:xfrm>
          <a:noFill/>
        </p:spPr>
        <p:txBody>
          <a:bodyPr vert="horz" wrap="square" lIns="91440" tIns="45720" rIns="91440" bIns="45720" numCol="1" rtlCol="0" anchor="t" anchorCtr="0" compatLnSpc="1">
            <a:prstTxWarp prst="textNoShape">
              <a:avLst/>
            </a:prstTxWarp>
            <a:normAutofit/>
          </a:bodyPr>
          <a:lstStyle/>
          <a:p>
            <a:pPr marL="0" indent="0" algn="l">
              <a:buNone/>
            </a:pPr>
            <a:r>
              <a:rPr lang="en-US" sz="5500" i="1" dirty="0">
                <a:solidFill>
                  <a:srgbClr val="C00000"/>
                </a:solidFill>
                <a:effectLst>
                  <a:outerShdw blurRad="38100" dist="38100" dir="2700000" algn="tl">
                    <a:srgbClr val="000000">
                      <a:alpha val="43137"/>
                    </a:srgbClr>
                  </a:outerShdw>
                </a:effectLst>
              </a:rPr>
              <a:t>Confess: Matthew 10:32-33</a:t>
            </a:r>
          </a:p>
        </p:txBody>
      </p:sp>
      <p:sp>
        <p:nvSpPr>
          <p:cNvPr id="55298" name="Rectangle 3"/>
          <p:cNvSpPr>
            <a:spLocks noGrp="1"/>
          </p:cNvSpPr>
          <p:nvPr>
            <p:ph type="body" idx="4294967295"/>
          </p:nvPr>
        </p:nvSpPr>
        <p:spPr>
          <a:xfrm>
            <a:off x="0" y="762000"/>
            <a:ext cx="12192000" cy="6096000"/>
          </a:xfrm>
        </p:spPr>
        <p:txBody>
          <a:bodyPr>
            <a:noAutofit/>
          </a:bodyPr>
          <a:lstStyle/>
          <a:p>
            <a:pPr marL="0" indent="0">
              <a:buNone/>
            </a:pPr>
            <a:r>
              <a:rPr lang="en-US" sz="5500" b="1" i="1" dirty="0">
                <a:hlinkClick r:id="rId3"/>
              </a:rPr>
              <a:t>32</a:t>
            </a:r>
            <a:r>
              <a:rPr lang="en-US" sz="5500" b="1" i="1" dirty="0"/>
              <a:t> </a:t>
            </a:r>
            <a:r>
              <a:rPr lang="en-US" sz="5500" i="1" dirty="0">
                <a:effectLst>
                  <a:outerShdw blurRad="38100" dist="38100" dir="2700000" algn="tl">
                    <a:srgbClr val="000000">
                      <a:alpha val="43137"/>
                    </a:srgbClr>
                  </a:outerShdw>
                </a:effectLst>
              </a:rPr>
              <a:t>Whosoever therefore shall confess me before men, him will I confess also before my Father which is in heaven.</a:t>
            </a:r>
            <a:r>
              <a:rPr lang="en-US" sz="5500" b="1" i="1" dirty="0">
                <a:effectLst>
                  <a:outerShdw blurRad="38100" dist="38100" dir="2700000" algn="tl">
                    <a:srgbClr val="000000">
                      <a:alpha val="43137"/>
                    </a:srgbClr>
                  </a:outerShdw>
                </a:effectLst>
              </a:rPr>
              <a:t> </a:t>
            </a:r>
          </a:p>
          <a:p>
            <a:pPr marL="0" indent="0">
              <a:buNone/>
            </a:pPr>
            <a:r>
              <a:rPr lang="en-US" sz="5500" b="1" i="1" dirty="0">
                <a:hlinkClick r:id="rId4"/>
              </a:rPr>
              <a:t>33</a:t>
            </a:r>
            <a:r>
              <a:rPr lang="en-US" sz="5500" b="1" i="1" dirty="0"/>
              <a:t> </a:t>
            </a:r>
            <a:r>
              <a:rPr lang="en-US" sz="5500" i="1" dirty="0">
                <a:effectLst>
                  <a:outerShdw blurRad="38100" dist="38100" dir="2700000" algn="tl">
                    <a:srgbClr val="000000">
                      <a:alpha val="43137"/>
                    </a:srgbClr>
                  </a:outerShdw>
                </a:effectLst>
              </a:rPr>
              <a:t>But whosoever shall deny me before men, him will I also deny before my Father which is in heaven. </a:t>
            </a:r>
          </a:p>
        </p:txBody>
      </p:sp>
      <p:pic>
        <p:nvPicPr>
          <p:cNvPr id="55299" name="Picture 4" descr="MP900443601[1]"/>
          <p:cNvPicPr>
            <a:picLocks noChangeAspect="1" noChangeArrowheads="1"/>
          </p:cNvPicPr>
          <p:nvPr/>
        </p:nvPicPr>
        <p:blipFill>
          <a:blip r:embed="rId5"/>
          <a:srcRect/>
          <a:stretch>
            <a:fillRect/>
          </a:stretch>
        </p:blipFill>
        <p:spPr bwMode="auto">
          <a:xfrm>
            <a:off x="10896600" y="-1"/>
            <a:ext cx="1295400" cy="862101"/>
          </a:xfrm>
          <a:prstGeom prst="rect">
            <a:avLst/>
          </a:prstGeom>
          <a:noFill/>
          <a:ln w="9525">
            <a:noFill/>
            <a:miter lim="800000"/>
            <a:headEnd/>
            <a:tailEnd/>
          </a:ln>
        </p:spPr>
      </p:pic>
    </p:spTree>
    <p:extLst>
      <p:ext uri="{BB962C8B-B14F-4D97-AF65-F5344CB8AC3E}">
        <p14:creationId xmlns:p14="http://schemas.microsoft.com/office/powerpoint/2010/main" val="2421991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bwMode="auto">
          <a:xfrm>
            <a:off x="1" y="0"/>
            <a:ext cx="12223028" cy="13716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000" i="1" dirty="0">
                <a:solidFill>
                  <a:srgbClr val="C00000"/>
                </a:solidFill>
                <a:effectLst>
                  <a:outerShdw blurRad="38100" dist="38100" dir="2700000" algn="tl">
                    <a:srgbClr val="000000">
                      <a:alpha val="43137"/>
                    </a:srgbClr>
                  </a:outerShdw>
                </a:effectLst>
              </a:rPr>
              <a:t>Baptize: Acts 22:16</a:t>
            </a:r>
          </a:p>
        </p:txBody>
      </p:sp>
      <p:sp>
        <p:nvSpPr>
          <p:cNvPr id="56322" name="Rectangle 3"/>
          <p:cNvSpPr>
            <a:spLocks noGrp="1"/>
          </p:cNvSpPr>
          <p:nvPr>
            <p:ph type="body" idx="4294967295"/>
          </p:nvPr>
        </p:nvSpPr>
        <p:spPr>
          <a:xfrm>
            <a:off x="-1" y="1524000"/>
            <a:ext cx="12191999" cy="5334000"/>
          </a:xfrm>
        </p:spPr>
        <p:txBody>
          <a:bodyPr>
            <a:normAutofit/>
          </a:bodyPr>
          <a:lstStyle/>
          <a:p>
            <a:pPr marL="0" indent="0">
              <a:buNone/>
            </a:pPr>
            <a:r>
              <a:rPr lang="en-US" sz="7200" i="1" dirty="0">
                <a:effectLst>
                  <a:outerShdw blurRad="38100" dist="38100" dir="2700000" algn="tl">
                    <a:srgbClr val="000000">
                      <a:alpha val="43137"/>
                    </a:srgbClr>
                  </a:outerShdw>
                </a:effectLst>
              </a:rPr>
              <a:t>And now why </a:t>
            </a:r>
            <a:r>
              <a:rPr lang="en-US" sz="7200" i="1" dirty="0" err="1">
                <a:effectLst>
                  <a:outerShdw blurRad="38100" dist="38100" dir="2700000" algn="tl">
                    <a:srgbClr val="000000">
                      <a:alpha val="43137"/>
                    </a:srgbClr>
                  </a:outerShdw>
                </a:effectLst>
              </a:rPr>
              <a:t>tarriest</a:t>
            </a:r>
            <a:r>
              <a:rPr lang="en-US" sz="7200" i="1" dirty="0">
                <a:effectLst>
                  <a:outerShdw blurRad="38100" dist="38100" dir="2700000" algn="tl">
                    <a:srgbClr val="000000">
                      <a:alpha val="43137"/>
                    </a:srgbClr>
                  </a:outerShdw>
                </a:effectLst>
              </a:rPr>
              <a:t> thou? arise, and be baptized, and wash away thy sins, calling on the name of the Lord.</a:t>
            </a:r>
          </a:p>
        </p:txBody>
      </p:sp>
      <p:pic>
        <p:nvPicPr>
          <p:cNvPr id="56323" name="Picture 4" descr="MP900443601[1]"/>
          <p:cNvPicPr>
            <a:picLocks noChangeAspect="1" noChangeArrowheads="1"/>
          </p:cNvPicPr>
          <p:nvPr/>
        </p:nvPicPr>
        <p:blipFill>
          <a:blip r:embed="rId3"/>
          <a:srcRect/>
          <a:stretch>
            <a:fillRect/>
          </a:stretch>
        </p:blipFill>
        <p:spPr bwMode="auto">
          <a:xfrm>
            <a:off x="9933421" y="-10413"/>
            <a:ext cx="2289608" cy="1524133"/>
          </a:xfrm>
          <a:prstGeom prst="rect">
            <a:avLst/>
          </a:prstGeom>
          <a:noFill/>
          <a:ln w="9525">
            <a:noFill/>
            <a:miter lim="800000"/>
            <a:headEnd/>
            <a:tailEnd/>
          </a:ln>
        </p:spPr>
      </p:pic>
      <p:pic>
        <p:nvPicPr>
          <p:cNvPr id="56324" name="Picture 2" descr="C:\Users\Fain\AppData\Local\Microsoft\Windows\Temporary Internet Files\Content.IE5\RW2PWPFG\MC900057792[1].wmf"/>
          <p:cNvPicPr>
            <a:picLocks noChangeAspect="1" noChangeArrowheads="1"/>
          </p:cNvPicPr>
          <p:nvPr/>
        </p:nvPicPr>
        <p:blipFill>
          <a:blip r:embed="rId4"/>
          <a:srcRect/>
          <a:stretch>
            <a:fillRect/>
          </a:stretch>
        </p:blipFill>
        <p:spPr bwMode="auto">
          <a:xfrm>
            <a:off x="9933421" y="4899025"/>
            <a:ext cx="2227262" cy="1936750"/>
          </a:xfrm>
          <a:prstGeom prst="rect">
            <a:avLst/>
          </a:prstGeom>
          <a:noFill/>
          <a:ln w="9525">
            <a:noFill/>
            <a:miter lim="800000"/>
            <a:headEnd/>
            <a:tailEnd/>
          </a:ln>
        </p:spPr>
      </p:pic>
    </p:spTree>
    <p:extLst>
      <p:ext uri="{BB962C8B-B14F-4D97-AF65-F5344CB8AC3E}">
        <p14:creationId xmlns:p14="http://schemas.microsoft.com/office/powerpoint/2010/main" val="1368784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7DD18-0A27-3EBB-D1AA-4DB8373EE6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6FC5F-38AD-8BB8-05A3-1BE299C1786F}"/>
              </a:ext>
            </a:extLst>
          </p:cNvPr>
          <p:cNvSpPr>
            <a:spLocks noGrp="1"/>
          </p:cNvSpPr>
          <p:nvPr>
            <p:ph type="title"/>
          </p:nvPr>
        </p:nvSpPr>
        <p:spPr>
          <a:xfrm>
            <a:off x="0" y="3810"/>
            <a:ext cx="12192000" cy="11391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10:28 (NLT)</a:t>
            </a:r>
          </a:p>
        </p:txBody>
      </p:sp>
      <p:sp>
        <p:nvSpPr>
          <p:cNvPr id="3" name="Content Placeholder 2">
            <a:extLst>
              <a:ext uri="{FF2B5EF4-FFF2-40B4-BE49-F238E27FC236}">
                <a16:creationId xmlns:a16="http://schemas.microsoft.com/office/drawing/2014/main" id="{9CCEB074-0AFB-AC82-3C54-42C51B19B56A}"/>
              </a:ext>
            </a:extLst>
          </p:cNvPr>
          <p:cNvSpPr>
            <a:spLocks noGrp="1"/>
          </p:cNvSpPr>
          <p:nvPr>
            <p:ph sz="quarter" idx="13"/>
          </p:nvPr>
        </p:nvSpPr>
        <p:spPr>
          <a:xfrm>
            <a:off x="0" y="1066800"/>
            <a:ext cx="12192000" cy="5791200"/>
          </a:xfrm>
        </p:spPr>
        <p:txBody>
          <a:bodyPr>
            <a:noAutofit/>
          </a:bodyPr>
          <a:lstStyle/>
          <a:p>
            <a:pPr marL="45720" indent="0">
              <a:buNone/>
            </a:pPr>
            <a:r>
              <a:rPr lang="en-US" sz="6600" dirty="0"/>
              <a:t>Don't be afraid of those who want to kill your body; they cannot touch your soul. Fear only God, who can destroy both soul and body in hell.</a:t>
            </a:r>
          </a:p>
        </p:txBody>
      </p:sp>
    </p:spTree>
    <p:extLst>
      <p:ext uri="{BB962C8B-B14F-4D97-AF65-F5344CB8AC3E}">
        <p14:creationId xmlns:p14="http://schemas.microsoft.com/office/powerpoint/2010/main" val="1231032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None/>
            </a:pPr>
            <a:r>
              <a:rPr lang="en-US" sz="5400" dirty="0">
                <a:solidFill>
                  <a:srgbClr val="000000"/>
                </a:solidFill>
                <a:effectLst>
                  <a:outerShdw blurRad="38100" dist="38100" dir="2700000" algn="tl">
                    <a:srgbClr val="000000">
                      <a:alpha val="43137"/>
                    </a:srgbClr>
                  </a:outerShdw>
                </a:effectLst>
                <a:latin typeface="Calibri" panose="020F0502020204030204" pitchFamily="34" charset="0"/>
              </a:rPr>
              <a:t>God places an incalculable, infinite value on the human soul, regarding it as more precious than the entire material world. This value is demonstrated by the sacrifice of His Son, Jesus Christ, to redeem it, and is rooted in the soul being created in God's image, possessing an eternal, immortal nature.</a:t>
            </a:r>
            <a:endParaRPr lang="en-US" sz="5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190266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8800" dirty="0">
                <a:solidFill>
                  <a:srgbClr val="000000"/>
                </a:solidFill>
                <a:effectLst>
                  <a:outerShdw blurRad="38100" dist="38100" dir="2700000" algn="tl">
                    <a:srgbClr val="000000">
                      <a:alpha val="43137"/>
                    </a:srgbClr>
                  </a:outerShdw>
                </a:effectLst>
                <a:latin typeface="Calibri" panose="020F0502020204030204" pitchFamily="34" charset="0"/>
              </a:rPr>
              <a:t>Key Aspects of the Value God Places on the Soul Include:</a:t>
            </a:r>
            <a:endParaRPr lang="en-US" sz="88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431504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1FCF0-3A42-9176-03DC-3DC52838E46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33C499-6A94-ED6A-DFE9-6E81215992F2}"/>
              </a:ext>
            </a:extLst>
          </p:cNvPr>
          <p:cNvSpPr>
            <a:spLocks noGrp="1"/>
          </p:cNvSpPr>
          <p:nvPr>
            <p:ph sz="quarter" idx="13"/>
          </p:nvPr>
        </p:nvSpPr>
        <p:spPr>
          <a:xfrm>
            <a:off x="0" y="0"/>
            <a:ext cx="12192000" cy="6858000"/>
          </a:xfrm>
        </p:spPr>
        <p:txBody>
          <a:bodyPr>
            <a:noAutofit/>
          </a:bodyPr>
          <a:lstStyle/>
          <a:p>
            <a:pPr marL="45720" indent="0">
              <a:buNone/>
            </a:pPr>
            <a:r>
              <a:rPr lang="en-US" sz="6000" b="1" dirty="0">
                <a:solidFill>
                  <a:srgbClr val="A50021"/>
                </a:solidFill>
                <a:effectLst>
                  <a:outerShdw blurRad="38100" dist="38100" dir="2700000" algn="tl">
                    <a:srgbClr val="000000">
                      <a:alpha val="43137"/>
                    </a:srgbClr>
                  </a:outerShdw>
                </a:effectLst>
                <a:latin typeface="Calibri" panose="020F0502020204030204" pitchFamily="34" charset="0"/>
              </a:rPr>
              <a:t>The Price of Redemption: </a:t>
            </a:r>
          </a:p>
          <a:p>
            <a:pPr marL="45720" indent="0">
              <a:buNone/>
            </a:pPr>
            <a:r>
              <a:rPr lang="en-US" sz="6000" dirty="0">
                <a:solidFill>
                  <a:srgbClr val="000000"/>
                </a:solidFill>
                <a:effectLst>
                  <a:outerShdw blurRad="38100" dist="38100" dir="2700000" algn="tl">
                    <a:srgbClr val="000000">
                      <a:alpha val="43137"/>
                    </a:srgbClr>
                  </a:outerShdw>
                </a:effectLst>
                <a:latin typeface="Calibri" panose="020F0502020204030204" pitchFamily="34" charset="0"/>
              </a:rPr>
              <a:t>The value of an item is what someone is willing to pay for it; God paid for the soul with the blood of Jesus, not with perishable things like gold or silver.</a:t>
            </a:r>
          </a:p>
        </p:txBody>
      </p:sp>
    </p:spTree>
    <p:extLst>
      <p:ext uri="{BB962C8B-B14F-4D97-AF65-F5344CB8AC3E}">
        <p14:creationId xmlns:p14="http://schemas.microsoft.com/office/powerpoint/2010/main" val="3543472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23922-60A4-C548-9C0A-B84B55C12A3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140FE3-9946-3BF5-3D75-B6350B7A4E4E}"/>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lang="en-US" sz="6600" b="1" dirty="0">
                <a:solidFill>
                  <a:srgbClr val="A50021"/>
                </a:solidFill>
                <a:effectLst>
                  <a:outerShdw blurRad="38100" dist="38100" dir="2700000" algn="tl">
                    <a:srgbClr val="000000">
                      <a:alpha val="43137"/>
                    </a:srgbClr>
                  </a:outerShdw>
                </a:effectLst>
                <a:latin typeface="Calibri" panose="020F0502020204030204" pitchFamily="34" charset="0"/>
              </a:rPr>
              <a:t>Created in God’s Image: </a:t>
            </a:r>
          </a:p>
          <a:p>
            <a:pPr marL="45720" indent="0">
              <a:buClr>
                <a:srgbClr val="A379BB">
                  <a:lumMod val="75000"/>
                </a:srgbClr>
              </a:buClr>
              <a:buNone/>
              <a:defRPr/>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The soul is not just a part of the human, but the "real self" that is designed for eternal existence in God's likeness.</a:t>
            </a:r>
            <a:endParaRPr lang="en-US" sz="66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569663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2563F-542A-0DCE-CFAA-B7DE3C3F10D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74CD82-5472-1820-D802-526F4F2811E1}"/>
              </a:ext>
            </a:extLst>
          </p:cNvPr>
          <p:cNvSpPr>
            <a:spLocks noGrp="1"/>
          </p:cNvSpPr>
          <p:nvPr>
            <p:ph sz="quarter" idx="13"/>
          </p:nvPr>
        </p:nvSpPr>
        <p:spPr>
          <a:xfrm>
            <a:off x="0" y="0"/>
            <a:ext cx="12192000" cy="6858000"/>
          </a:xfrm>
        </p:spPr>
        <p:txBody>
          <a:bodyPr>
            <a:noAutofit/>
          </a:bodyPr>
          <a:lstStyle/>
          <a:p>
            <a:pPr marL="45720" indent="0">
              <a:buNone/>
            </a:pPr>
            <a:r>
              <a:rPr lang="en-US" sz="7200" b="1" dirty="0">
                <a:solidFill>
                  <a:srgbClr val="A50021"/>
                </a:solidFill>
                <a:effectLst>
                  <a:outerShdw blurRad="38100" dist="38100" dir="2700000" algn="tl">
                    <a:srgbClr val="000000">
                      <a:alpha val="43137"/>
                    </a:srgbClr>
                  </a:outerShdw>
                </a:effectLst>
                <a:latin typeface="Calibri" panose="020F0502020204030204" pitchFamily="34" charset="0"/>
              </a:rPr>
              <a:t>Irreplaceable and Unique: </a:t>
            </a:r>
          </a:p>
          <a:p>
            <a:pPr marL="45720" indent="0">
              <a:buNone/>
            </a:pPr>
            <a:r>
              <a:rPr lang="en-US" sz="7200" dirty="0">
                <a:solidFill>
                  <a:srgbClr val="000000"/>
                </a:solidFill>
                <a:effectLst>
                  <a:outerShdw blurRad="38100" dist="38100" dir="2700000" algn="tl">
                    <a:srgbClr val="000000">
                      <a:alpha val="43137"/>
                    </a:srgbClr>
                  </a:outerShdw>
                </a:effectLst>
                <a:latin typeface="Calibri" panose="020F0502020204030204" pitchFamily="34" charset="0"/>
              </a:rPr>
              <a:t>No two souls are alike, making each individual irreplaceable to God.</a:t>
            </a:r>
            <a:endParaRPr lang="en-US" sz="72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781022932"/>
      </p:ext>
    </p:extLst>
  </p:cSld>
  <p:clrMapOvr>
    <a:masterClrMapping/>
  </p:clrMapOvr>
</p:sld>
</file>

<file path=ppt/theme/theme1.xml><?xml version="1.0" encoding="utf-8"?>
<a:theme xmlns:a="http://schemas.openxmlformats.org/drawingml/2006/main" name="Slipstream">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extLst>
    <a:ext uri="{05A4C25C-085E-4340-85A3-A5531E510DB2}">
      <thm15:themeFamily xmlns:thm15="http://schemas.microsoft.com/office/thememl/2012/main" name="Presentation1" id="{A5807EA4-D798-4346-93B5-076BD118FC1E}" vid="{4509C512-854D-408D-A12C-B140865DE0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Sermon Template Rev</Template>
  <TotalTime>261</TotalTime>
  <Words>1181</Words>
  <Application>Microsoft Office PowerPoint</Application>
  <PresentationFormat>Widescreen</PresentationFormat>
  <Paragraphs>77</Paragraphs>
  <Slides>33</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Calibri</vt:lpstr>
      <vt:lpstr>Georgia</vt:lpstr>
      <vt:lpstr>Helvetica Neue</vt:lpstr>
      <vt:lpstr>Trebuchet MS</vt:lpstr>
      <vt:lpstr>Slipstream</vt:lpstr>
      <vt:lpstr>The Priceless Incomparable Eternal Value  God has Placed  on Every  Human Soul</vt:lpstr>
      <vt:lpstr>Matthew 16:26 (NASB)</vt:lpstr>
      <vt:lpstr>Romans 8:31-32 (NASB)</vt:lpstr>
      <vt:lpstr>Matthew 10:28 (NLT)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Genesis 2:7 (NASB)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Hear: Romans 10:17</vt:lpstr>
      <vt:lpstr>Believe: Hebrews 11:6</vt:lpstr>
      <vt:lpstr>Repent: Luke 13:3</vt:lpstr>
      <vt:lpstr>Confess: Matthew 10:32-33</vt:lpstr>
      <vt:lpstr>Baptize: Acts 22:16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Church of Christ Eloy</dc:creator>
  <cp:lastModifiedBy>Stuart Fain</cp:lastModifiedBy>
  <cp:revision>4</cp:revision>
  <dcterms:created xsi:type="dcterms:W3CDTF">2026-02-14T01:21:42Z</dcterms:created>
  <dcterms:modified xsi:type="dcterms:W3CDTF">2026-08-14T17:40:05Z</dcterms:modified>
</cp:coreProperties>
</file>